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5"/>
  </p:notesMasterIdLst>
  <p:sldIdLst>
    <p:sldId id="409" r:id="rId2"/>
    <p:sldId id="410" r:id="rId3"/>
    <p:sldId id="411" r:id="rId4"/>
    <p:sldId id="385" r:id="rId5"/>
    <p:sldId id="393" r:id="rId6"/>
    <p:sldId id="394" r:id="rId7"/>
    <p:sldId id="395" r:id="rId8"/>
    <p:sldId id="405" r:id="rId9"/>
    <p:sldId id="406" r:id="rId10"/>
    <p:sldId id="315" r:id="rId11"/>
    <p:sldId id="402" r:id="rId12"/>
    <p:sldId id="403" r:id="rId13"/>
    <p:sldId id="412" r:id="rId14"/>
    <p:sldId id="407" r:id="rId15"/>
    <p:sldId id="401" r:id="rId16"/>
    <p:sldId id="383" r:id="rId17"/>
    <p:sldId id="404" r:id="rId18"/>
    <p:sldId id="384" r:id="rId19"/>
    <p:sldId id="408" r:id="rId20"/>
    <p:sldId id="372" r:id="rId21"/>
    <p:sldId id="373" r:id="rId22"/>
    <p:sldId id="374" r:id="rId23"/>
    <p:sldId id="359" r:id="rId24"/>
  </p:sldIdLst>
  <p:sldSz cx="10080625" cy="7559675"/>
  <p:notesSz cx="7772400" cy="10058400"/>
  <p:defaultTextStyle>
    <a:defPPr>
      <a:defRPr lang="en-GB"/>
    </a:defPPr>
    <a:lvl1pPr algn="l" defTabSz="4556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1363" indent="-284163" algn="l" defTabSz="4556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1413" indent="-227013" algn="l" defTabSz="4556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98613" indent="-227013" algn="l" defTabSz="4556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4225" indent="-227013" algn="l" defTabSz="4556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6FFF"/>
    <a:srgbClr val="FF3B38"/>
    <a:srgbClr val="2ACC3E"/>
    <a:srgbClr val="BC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1"/>
    <p:restoredTop sz="92308"/>
  </p:normalViewPr>
  <p:slideViewPr>
    <p:cSldViewPr>
      <p:cViewPr varScale="1">
        <p:scale>
          <a:sx n="102" d="100"/>
          <a:sy n="102" d="100"/>
        </p:scale>
        <p:origin x="384" y="10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0"/>
    </p:cViewPr>
  </p:sorterViewPr>
  <p:notesViewPr>
    <p:cSldViewPr>
      <p:cViewPr varScale="1">
        <p:scale>
          <a:sx n="79" d="100"/>
          <a:sy n="79" d="100"/>
        </p:scale>
        <p:origin x="-25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ea typeface="SimSun" panose="02010600030101010101" pitchFamily="2" charset="-122"/>
            </a:endParaRP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ea typeface="SimSun" panose="02010600030101010101" pitchFamily="2" charset="-122"/>
            </a:endParaRP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ea typeface="SimSun" panose="02010600030101010101" pitchFamily="2" charset="-122"/>
            </a:endParaRPr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196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6821" eaLnBrk="1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6821" eaLnBrk="1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6821" eaLnBrk="1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SimSun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ea typeface="SimSun" charset="0"/>
              </a:defRPr>
            </a:lvl1pPr>
          </a:lstStyle>
          <a:p>
            <a:pPr>
              <a:defRPr/>
            </a:pPr>
            <a:fld id="{39CB97C1-BBB9-4966-A957-B8616CB1F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566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panose="020B0600070205080204" pitchFamily="34" charset="-128"/>
      </a:defRPr>
    </a:lvl1pPr>
    <a:lvl2pPr marL="742950" indent="-28575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11430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6002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20574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4104" algn="l" defTabSz="456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26" algn="l" defTabSz="456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47" algn="l" defTabSz="456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68" algn="l" defTabSz="456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2DFEC6-514B-427C-81A9-ED55295B9901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163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extLst>
            <a:ext uri="{AF507438-7753-43e0-B8FC-AC1667EBCBE1}"/>
          </a:extLst>
        </p:spPr>
        <p:txBody>
          <a:bodyPr wrap="none" anchor="ctr"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42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49786A-3D34-407C-9462-C51D466470A4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348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extLst>
            <a:ext uri="{AF507438-7753-43e0-B8FC-AC1667EBCBE1}"/>
          </a:extLst>
        </p:spPr>
        <p:txBody>
          <a:bodyPr wrap="none" anchor="ctr"/>
          <a:lstStyle/>
          <a:p>
            <a:pPr defTabSz="456821"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28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EB5D88-17FE-4888-BD0A-612E804C5AB0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44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941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EFD32C-E108-4ACD-8E45-050385B9DF79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89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CCD19F-55BB-4C67-AB9E-0C8A15A6D67A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807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941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51FD8D-380A-4A61-B83C-2316CAD9F91B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0473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830570-7199-4806-9239-E3956EE30342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578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94806F-B139-4585-9637-45FAB501097D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967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4236C4-914C-4B0B-B9A5-FF52362FD097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424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941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F9328A-C26F-4730-AD50-ACF1FB6037C7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016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941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7435D4-4F82-41D9-AFE4-ADC70503F6B3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01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C5BEE8-8B3D-49F3-9F35-35F81F2125C8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25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extLst>
            <a:ext uri="{AF507438-7753-43e0-B8FC-AC1667EBCBE1}"/>
          </a:extLst>
        </p:spPr>
        <p:txBody>
          <a:bodyPr wrap="none" anchor="ctr"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5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986ED4-E960-4B5B-8692-4AA794011973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45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3475" cy="4521200"/>
          </a:xfrm>
          <a:extLst>
            <a:ext uri="{AF507438-7753-43e0-B8FC-AC1667EBCBE1}"/>
          </a:extLst>
        </p:spPr>
        <p:txBody>
          <a:bodyPr wrap="none" anchor="ctr"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32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821"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3189D2-3987-477E-B82F-7526EC83E977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25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4F4148-3FA0-4B6F-A021-39394BF9ECBA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051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941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7AB1BD-C7EB-4651-917F-79085345AFB5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21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941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C1C23C-1FE5-4EF2-8210-9F09EAF9E4F5}" type="slidenum">
              <a:rPr lang="en-US" altLang="en-US" sz="1400"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39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7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0"/>
            <a:ext cx="10080625" cy="56610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invGray">
          <a:xfrm>
            <a:off x="0" y="565308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3699203"/>
            <a:ext cx="8904552" cy="1844561"/>
          </a:xfrm>
        </p:spPr>
        <p:txBody>
          <a:bodyPr tIns="0" bIns="0" anchor="t"/>
          <a:lstStyle>
            <a:lvl1pPr algn="l">
              <a:defRPr sz="5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2015913"/>
            <a:ext cx="8904552" cy="1653049"/>
          </a:xfrm>
        </p:spPr>
        <p:txBody>
          <a:bodyPr lIns="130925" tIns="0" rIns="50355" bIns="0" anchor="b"/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5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B46CE66B-7D12-47B4-81C2-D995B9A5B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7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7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32FAA1EE-84AE-480C-934A-5D2C9B4D0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7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invGray">
          <a:xfrm>
            <a:off x="7275513" y="0"/>
            <a:ext cx="49212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7327900" y="0"/>
            <a:ext cx="2773363" cy="755967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6464" y="302749"/>
            <a:ext cx="2100130" cy="6450223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35995"/>
            <a:ext cx="6636411" cy="6450223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475" y="7029450"/>
            <a:ext cx="4229100" cy="403225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CED19DA0-66ED-48CD-A720-AFF39DCE9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03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6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7056438"/>
            <a:ext cx="239713" cy="503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301625"/>
            <a:ext cx="9064625" cy="1255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idx="10"/>
          </p:nvPr>
        </p:nvSpPr>
        <p:spPr>
          <a:xfrm>
            <a:off x="503238" y="6994525"/>
            <a:ext cx="1093787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idx="11"/>
          </p:nvPr>
        </p:nvSpPr>
        <p:spPr>
          <a:xfrm>
            <a:off x="1600200" y="6527800"/>
            <a:ext cx="6854825" cy="1000125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idx="12"/>
          </p:nvPr>
        </p:nvSpPr>
        <p:spPr>
          <a:xfrm>
            <a:off x="8686800" y="6845300"/>
            <a:ext cx="911225" cy="682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2A9DF747-7743-4B58-9256-2C49FB7C9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0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7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056438"/>
            <a:ext cx="163513" cy="503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71352"/>
            <a:ext cx="9072563" cy="138090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0BDE9334-D6C1-4D7A-8C56-F97277292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32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7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0"/>
            <a:ext cx="10080625" cy="28686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invGray">
          <a:xfrm>
            <a:off x="0" y="2868613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11" y="131035"/>
            <a:ext cx="8833988" cy="1804242"/>
          </a:xfrm>
        </p:spPr>
        <p:txBody>
          <a:bodyPr tIns="0" rIns="100706" bIns="0" anchor="b"/>
          <a:lstStyle>
            <a:lvl1pPr algn="l">
              <a:defRPr sz="52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531" y="2015913"/>
            <a:ext cx="8844068" cy="755968"/>
          </a:xfrm>
        </p:spPr>
        <p:txBody>
          <a:bodyPr lIns="161139" tIns="0" rIns="50355" bIns="0"/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503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3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66B493D0-ADA5-41AB-B191-DF6DE0613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94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8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955437"/>
            <a:ext cx="4452276" cy="5096901"/>
          </a:xfrm>
        </p:spPr>
        <p:txBody>
          <a:bodyPr lIns="100706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955437"/>
            <a:ext cx="4452276" cy="50969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0EA52AA2-15B3-4A18-AF88-757605A49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79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10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872819"/>
            <a:ext cx="4454027" cy="788546"/>
          </a:xfrm>
        </p:spPr>
        <p:txBody>
          <a:bodyPr lIns="161139" anchor="ctr"/>
          <a:lstStyle>
            <a:lvl1pPr marL="0" indent="0">
              <a:buNone/>
              <a:defRPr sz="2500" b="1" cap="all" baseline="0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70013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872819"/>
            <a:ext cx="4455776" cy="788546"/>
          </a:xfrm>
        </p:spPr>
        <p:txBody>
          <a:bodyPr lIns="161139" anchor="ctr"/>
          <a:lstStyle>
            <a:lvl1pPr marL="0" indent="0">
              <a:buNone/>
              <a:defRPr sz="2500" b="1" cap="all" baseline="0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0013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2168AFAA-5899-4ABD-84EA-614AB320A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6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6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63DBFA19-B86F-41A0-96D8-974E11FC6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2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5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7056438"/>
            <a:ext cx="87313" cy="503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C99A2F37-C1C1-4870-A20F-3593D7A91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03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8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/>
          <p:nvPr/>
        </p:nvSpPr>
        <p:spPr bwMode="invGray">
          <a:xfrm>
            <a:off x="3148013" y="0"/>
            <a:ext cx="50800" cy="16033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3148013" y="0"/>
            <a:ext cx="50800" cy="16033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9" y="167993"/>
            <a:ext cx="2782253" cy="1078514"/>
          </a:xfrm>
        </p:spPr>
        <p:txBody>
          <a:bodyPr lIns="80567" bIns="0" anchor="b">
            <a:sp3d prstMaterial="matte"/>
          </a:bodyPr>
          <a:lstStyle>
            <a:lvl1pPr algn="l">
              <a:defRPr sz="2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657" y="1921482"/>
            <a:ext cx="6527096" cy="502532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034" y="1907029"/>
            <a:ext cx="2721769" cy="5039783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1475" y="7138988"/>
            <a:ext cx="6072188" cy="30321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E44CF4BE-C926-47D6-82A4-B8A344D55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61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8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/>
          <p:nvPr/>
        </p:nvSpPr>
        <p:spPr>
          <a:xfrm>
            <a:off x="3148013" y="0"/>
            <a:ext cx="50800" cy="75596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3148013" y="0"/>
            <a:ext cx="50800" cy="75596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1" y="171352"/>
            <a:ext cx="2783803" cy="1078514"/>
          </a:xfrm>
        </p:spPr>
        <p:txBody>
          <a:bodyPr lIns="80567" bIns="0" anchor="b">
            <a:sp3d prstMaterial="matte"/>
          </a:bodyPr>
          <a:lstStyle>
            <a:lvl1pPr algn="l">
              <a:defRPr sz="2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1253" y="1636727"/>
            <a:ext cx="6887321" cy="5922949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552" indent="0">
              <a:buNone/>
              <a:defRPr sz="3100"/>
            </a:lvl2pPr>
            <a:lvl3pPr marL="1007108" indent="0">
              <a:buNone/>
              <a:defRPr sz="2600"/>
            </a:lvl3pPr>
            <a:lvl4pPr marL="1510662" indent="0">
              <a:buNone/>
              <a:defRPr sz="2200"/>
            </a:lvl4pPr>
            <a:lvl5pPr marL="2014214" indent="0">
              <a:buNone/>
              <a:defRPr sz="2200"/>
            </a:lvl5pPr>
            <a:lvl6pPr marL="2517769" indent="0">
              <a:buNone/>
              <a:defRPr sz="2200"/>
            </a:lvl6pPr>
            <a:lvl7pPr marL="3021323" indent="0">
              <a:buNone/>
              <a:defRPr sz="2200"/>
            </a:lvl7pPr>
            <a:lvl8pPr marL="3524873" indent="0">
              <a:buNone/>
              <a:defRPr sz="2200"/>
            </a:lvl8pPr>
            <a:lvl9pPr marL="4028429" indent="0">
              <a:buNone/>
              <a:defRPr sz="2200"/>
            </a:lvl9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451" y="1905038"/>
            <a:ext cx="2721769" cy="5039783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180975" y="1290638"/>
            <a:ext cx="2782888" cy="220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6450" y="1290638"/>
            <a:ext cx="5726113" cy="220662"/>
          </a:xfrm>
          <a:prstGeom prst="rect">
            <a:avLst/>
          </a:prstGeom>
        </p:spPr>
        <p:txBody>
          <a:bodyPr/>
          <a:lstStyle>
            <a:lvl1pPr defTabSz="456821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800">
                <a:solidFill>
                  <a:schemeClr val="bg1">
                    <a:shade val="50000"/>
                  </a:schemeClr>
                </a:solidFill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3213" y="1290638"/>
            <a:ext cx="809625" cy="2206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/>
            </a:lvl1pPr>
          </a:lstStyle>
          <a:p>
            <a:pPr>
              <a:defRPr/>
            </a:pPr>
            <a:fld id="{04943709-DA15-4342-9683-A0729A9DA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11113" y="7056438"/>
            <a:ext cx="10080625" cy="50323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341438"/>
            <a:ext cx="10080625" cy="5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06" tIns="50355" rIns="100706" bIns="50355" anchor="ctr"/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10080625" cy="13414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anchor="ctr"/>
          <a:lstStyle>
            <a:extLst/>
          </a:lstStyle>
          <a:p>
            <a:pPr algn="ctr" defTabSz="45682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9074150" cy="1020763"/>
          </a:xfrm>
          <a:prstGeom prst="rect">
            <a:avLst/>
          </a:prstGeom>
        </p:spPr>
        <p:txBody>
          <a:bodyPr vert="horz" lIns="100706" tIns="50355" rIns="50355" bIns="5035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7913" y="1798638"/>
            <a:ext cx="88392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426" tIns="100706" rIns="100706" bIns="5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513" y="7208838"/>
            <a:ext cx="2352675" cy="228600"/>
          </a:xfrm>
          <a:prstGeom prst="rect">
            <a:avLst/>
          </a:prstGeom>
        </p:spPr>
        <p:txBody>
          <a:bodyPr vert="horz" lIns="120853" tIns="50355" rIns="50355" bIns="0" rtlCol="0" anchor="b"/>
          <a:lstStyle>
            <a:lvl1pPr algn="l" defTabSz="456821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 sz="1300">
                <a:solidFill>
                  <a:schemeClr val="bg2"/>
                </a:solidFill>
                <a:latin typeface="Arial" charset="0"/>
                <a:ea typeface="SimSun" charset="0"/>
                <a:cs typeface="SimSun" charset="0"/>
              </a:defRPr>
            </a:lvl1pPr>
            <a:extLst/>
          </a:lstStyle>
          <a:p>
            <a:pPr>
              <a:defRPr/>
            </a:pPr>
            <a:r>
              <a:rPr lang="en-US"/>
              <a:t>http://</a:t>
            </a:r>
            <a:r>
              <a:rPr lang="en-US" err="1"/>
              <a:t>www.sens.org</a:t>
            </a:r>
            <a:r>
              <a:rPr lang="en-US"/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3" y="7208838"/>
            <a:ext cx="1600200" cy="228600"/>
          </a:xfrm>
          <a:prstGeom prst="rect">
            <a:avLst/>
          </a:prstGeom>
        </p:spPr>
        <p:txBody>
          <a:bodyPr vert="horz" lIns="100706" tIns="50355" rIns="100706" bIns="0" rtlCol="0" anchor="b"/>
          <a:lstStyle>
            <a:lvl1pPr algn="r" defTabSz="456821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 sz="1300">
                <a:solidFill>
                  <a:schemeClr val="bg2"/>
                </a:solidFill>
                <a:latin typeface="Arial" charset="0"/>
                <a:ea typeface="SimSun" charset="0"/>
                <a:cs typeface="SimSun" charset="0"/>
              </a:defRPr>
            </a:lvl1pPr>
            <a:extLst/>
          </a:lstStyle>
          <a:p>
            <a:pPr>
              <a:defRPr/>
            </a:pPr>
            <a:r>
              <a:rPr lang="en-US"/>
              <a:t>aubrey@sens.org</a:t>
            </a:r>
          </a:p>
        </p:txBody>
      </p:sp>
      <p:sp>
        <p:nvSpPr>
          <p:cNvPr id="1033" name="Picture 7"/>
          <p:cNvSpPr>
            <a:spLocks noChangeAspect="1"/>
          </p:cNvSpPr>
          <p:nvPr userDrawn="1"/>
        </p:nvSpPr>
        <p:spPr bwMode="auto">
          <a:xfrm>
            <a:off x="3668713" y="7132638"/>
            <a:ext cx="2743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C800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800"/>
          </a:solidFill>
          <a:latin typeface="Arial" charset="0"/>
          <a:ea typeface="ＭＳ Ｐゴシック" charset="0"/>
          <a:cs typeface="ＭＳ Ｐゴシック" charset="0"/>
        </a:defRPr>
      </a:lvl9pPr>
      <a:extLst/>
    </p:titleStyle>
    <p:bodyStyle>
      <a:lvl1pPr marL="482600" indent="-3524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804863" indent="-3016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3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096963" indent="-250825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338263" indent="-200025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1570038" indent="-200025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1792651" indent="-201421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014214" indent="-201421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235780" indent="-201421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457343" indent="-201421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brey@sen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en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.org/about/leadership/research-advisory-boar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54113" y="3779838"/>
            <a:ext cx="7772400" cy="3200400"/>
          </a:xfrm>
          <a:extLst>
            <a:ext uri="{91240B29-F687-4f45-9708-019B960494DF}"/>
            <a:ext uri="{AF507438-7753-43e0-B8FC-AC1667EBCBE1}"/>
          </a:extLst>
        </p:spPr>
        <p:txBody>
          <a:bodyPr lIns="0" tIns="17625" rIns="0" bIns="0" anchor="ctr"/>
          <a:lstStyle/>
          <a:p>
            <a:pPr marL="0" indent="0" algn="ctr" eaLnBrk="1" fontAlgn="auto" hangingPunct="1">
              <a:spcBef>
                <a:spcPts val="0"/>
              </a:spcBef>
              <a:buSzPct val="45000"/>
              <a:buFont typeface="Wingdings 2"/>
              <a:buNone/>
              <a:tabLst>
                <a:tab pos="0" algn="l"/>
                <a:tab pos="112620" algn="l"/>
                <a:tab pos="569440" algn="l"/>
                <a:tab pos="1026261" algn="l"/>
                <a:tab pos="1483082" algn="l"/>
                <a:tab pos="1939904" algn="l"/>
                <a:tab pos="2396729" algn="l"/>
                <a:tab pos="2853545" algn="l"/>
                <a:tab pos="3310365" algn="l"/>
                <a:tab pos="3767187" algn="l"/>
                <a:tab pos="4224008" algn="l"/>
                <a:tab pos="4680830" algn="l"/>
                <a:tab pos="5137649" algn="l"/>
                <a:tab pos="5594468" algn="l"/>
                <a:tab pos="6051292" algn="l"/>
                <a:tab pos="6508114" algn="l"/>
                <a:tab pos="6964937" algn="l"/>
                <a:tab pos="7421755" algn="l"/>
                <a:tab pos="7878576" algn="l"/>
                <a:tab pos="8335396" algn="l"/>
                <a:tab pos="8792218" algn="l"/>
              </a:tabLst>
              <a:defRPr/>
            </a:pPr>
            <a:r>
              <a:rPr lang="en-US" sz="2600" i="1" dirty="0" smtClean="0">
                <a:ea typeface="+mn-ea"/>
                <a:cs typeface="+mn-cs"/>
              </a:rPr>
              <a:t>Aubrey D.N.J. de Grey, Ph.D.</a:t>
            </a:r>
          </a:p>
          <a:p>
            <a:pPr marL="0" indent="0" algn="ctr" eaLnBrk="1" fontAlgn="auto" hangingPunct="1">
              <a:spcBef>
                <a:spcPts val="0"/>
              </a:spcBef>
              <a:buSzPct val="45000"/>
              <a:buFont typeface="Wingdings 2"/>
              <a:buNone/>
              <a:tabLst>
                <a:tab pos="0" algn="l"/>
                <a:tab pos="112620" algn="l"/>
                <a:tab pos="569440" algn="l"/>
                <a:tab pos="1026261" algn="l"/>
                <a:tab pos="1483082" algn="l"/>
                <a:tab pos="1939904" algn="l"/>
                <a:tab pos="2396729" algn="l"/>
                <a:tab pos="2853545" algn="l"/>
                <a:tab pos="3310365" algn="l"/>
                <a:tab pos="3767187" algn="l"/>
                <a:tab pos="4224008" algn="l"/>
                <a:tab pos="4680830" algn="l"/>
                <a:tab pos="5137649" algn="l"/>
                <a:tab pos="5594468" algn="l"/>
                <a:tab pos="6051292" algn="l"/>
                <a:tab pos="6508114" algn="l"/>
                <a:tab pos="6964937" algn="l"/>
                <a:tab pos="7421755" algn="l"/>
                <a:tab pos="7878576" algn="l"/>
                <a:tab pos="8335396" algn="l"/>
                <a:tab pos="8792218" algn="l"/>
              </a:tabLst>
              <a:defRPr/>
            </a:pPr>
            <a:r>
              <a:rPr lang="en-US" sz="2600" i="1" dirty="0" smtClean="0">
                <a:ea typeface="+mn-ea"/>
                <a:cs typeface="+mn-cs"/>
              </a:rPr>
              <a:t>Chief Science Officer</a:t>
            </a:r>
          </a:p>
          <a:p>
            <a:pPr marL="0" indent="0" algn="ctr" eaLnBrk="1" fontAlgn="auto" hangingPunct="1">
              <a:spcBef>
                <a:spcPts val="0"/>
              </a:spcBef>
              <a:buSzPct val="45000"/>
              <a:buFont typeface="Wingdings 2"/>
              <a:buNone/>
              <a:tabLst>
                <a:tab pos="0" algn="l"/>
                <a:tab pos="112620" algn="l"/>
                <a:tab pos="569440" algn="l"/>
                <a:tab pos="1026261" algn="l"/>
                <a:tab pos="1483082" algn="l"/>
                <a:tab pos="1939904" algn="l"/>
                <a:tab pos="2396729" algn="l"/>
                <a:tab pos="2853545" algn="l"/>
                <a:tab pos="3310365" algn="l"/>
                <a:tab pos="3767187" algn="l"/>
                <a:tab pos="4224008" algn="l"/>
                <a:tab pos="4680830" algn="l"/>
                <a:tab pos="5137649" algn="l"/>
                <a:tab pos="5594468" algn="l"/>
                <a:tab pos="6051292" algn="l"/>
                <a:tab pos="6508114" algn="l"/>
                <a:tab pos="6964937" algn="l"/>
                <a:tab pos="7421755" algn="l"/>
                <a:tab pos="7878576" algn="l"/>
                <a:tab pos="8335396" algn="l"/>
                <a:tab pos="8792218" algn="l"/>
              </a:tabLst>
              <a:defRPr/>
            </a:pPr>
            <a:r>
              <a:rPr lang="en-US" sz="2600" i="1" dirty="0" smtClean="0">
                <a:ea typeface="+mn-ea"/>
                <a:cs typeface="+mn-cs"/>
              </a:rPr>
              <a:t>SENS Research Foundation</a:t>
            </a:r>
          </a:p>
          <a:p>
            <a:pPr marL="0" indent="0" algn="ctr" eaLnBrk="1" fontAlgn="auto" hangingPunct="1">
              <a:spcBef>
                <a:spcPts val="0"/>
              </a:spcBef>
              <a:buSzPct val="45000"/>
              <a:buFont typeface="Wingdings 2"/>
              <a:buNone/>
              <a:tabLst>
                <a:tab pos="0" algn="l"/>
                <a:tab pos="112620" algn="l"/>
                <a:tab pos="569440" algn="l"/>
                <a:tab pos="1026261" algn="l"/>
                <a:tab pos="1483082" algn="l"/>
                <a:tab pos="1939904" algn="l"/>
                <a:tab pos="2396729" algn="l"/>
                <a:tab pos="2853545" algn="l"/>
                <a:tab pos="3310365" algn="l"/>
                <a:tab pos="3767187" algn="l"/>
                <a:tab pos="4224008" algn="l"/>
                <a:tab pos="4680830" algn="l"/>
                <a:tab pos="5137649" algn="l"/>
                <a:tab pos="5594468" algn="l"/>
                <a:tab pos="6051292" algn="l"/>
                <a:tab pos="6508114" algn="l"/>
                <a:tab pos="6964937" algn="l"/>
                <a:tab pos="7421755" algn="l"/>
                <a:tab pos="7878576" algn="l"/>
                <a:tab pos="8335396" algn="l"/>
                <a:tab pos="8792218" algn="l"/>
              </a:tabLst>
              <a:defRPr/>
            </a:pPr>
            <a:r>
              <a:rPr lang="en-US" sz="2600" i="1" dirty="0" smtClean="0">
                <a:ea typeface="+mn-ea"/>
                <a:cs typeface="+mn-cs"/>
                <a:hlinkClick r:id="rId3"/>
              </a:rPr>
              <a:t>aubrey@sens.org</a:t>
            </a:r>
            <a:endParaRPr lang="en-US" sz="2600" i="1" dirty="0" smtClean="0">
              <a:ea typeface="+mn-ea"/>
              <a:cs typeface="+mn-cs"/>
            </a:endParaRPr>
          </a:p>
          <a:p>
            <a:pPr marL="0" indent="0" algn="ctr" eaLnBrk="1" fontAlgn="auto" hangingPunct="1">
              <a:spcBef>
                <a:spcPts val="0"/>
              </a:spcBef>
              <a:buSzPct val="45000"/>
              <a:buFont typeface="Wingdings 2"/>
              <a:buNone/>
              <a:tabLst>
                <a:tab pos="0" algn="l"/>
                <a:tab pos="112620" algn="l"/>
                <a:tab pos="569440" algn="l"/>
                <a:tab pos="1026261" algn="l"/>
                <a:tab pos="1483082" algn="l"/>
                <a:tab pos="1939904" algn="l"/>
                <a:tab pos="2396729" algn="l"/>
                <a:tab pos="2853545" algn="l"/>
                <a:tab pos="3310365" algn="l"/>
                <a:tab pos="3767187" algn="l"/>
                <a:tab pos="4224008" algn="l"/>
                <a:tab pos="4680830" algn="l"/>
                <a:tab pos="5137649" algn="l"/>
                <a:tab pos="5594468" algn="l"/>
                <a:tab pos="6051292" algn="l"/>
                <a:tab pos="6508114" algn="l"/>
                <a:tab pos="6964937" algn="l"/>
                <a:tab pos="7421755" algn="l"/>
                <a:tab pos="7878576" algn="l"/>
                <a:tab pos="8335396" algn="l"/>
                <a:tab pos="8792218" algn="l"/>
              </a:tabLst>
              <a:defRPr/>
            </a:pPr>
            <a:r>
              <a:rPr lang="en-US" sz="2600" i="1" dirty="0" smtClean="0">
                <a:ea typeface="+mn-ea"/>
                <a:cs typeface="+mn-cs"/>
                <a:hlinkClick r:id="rId4"/>
              </a:rPr>
              <a:t>http://www.sens.org/</a:t>
            </a:r>
            <a:endParaRPr lang="en-US" sz="2600" i="1" dirty="0" smtClean="0">
              <a:ea typeface="+mn-ea"/>
              <a:cs typeface="+mn-cs"/>
            </a:endParaRPr>
          </a:p>
          <a:p>
            <a:pPr marL="0" indent="0" algn="ctr" eaLnBrk="1" fontAlgn="auto" hangingPunct="1">
              <a:spcBef>
                <a:spcPts val="0"/>
              </a:spcBef>
              <a:buSzPct val="45000"/>
              <a:buFont typeface="Wingdings 2"/>
              <a:buNone/>
              <a:tabLst>
                <a:tab pos="0" algn="l"/>
                <a:tab pos="112620" algn="l"/>
                <a:tab pos="569440" algn="l"/>
                <a:tab pos="1026261" algn="l"/>
                <a:tab pos="1483082" algn="l"/>
                <a:tab pos="1939904" algn="l"/>
                <a:tab pos="2396729" algn="l"/>
                <a:tab pos="2853545" algn="l"/>
                <a:tab pos="3310365" algn="l"/>
                <a:tab pos="3767187" algn="l"/>
                <a:tab pos="4224008" algn="l"/>
                <a:tab pos="4680830" algn="l"/>
                <a:tab pos="5137649" algn="l"/>
                <a:tab pos="5594468" algn="l"/>
                <a:tab pos="6051292" algn="l"/>
                <a:tab pos="6508114" algn="l"/>
                <a:tab pos="6964937" algn="l"/>
                <a:tab pos="7421755" algn="l"/>
                <a:tab pos="7878576" algn="l"/>
                <a:tab pos="8335396" algn="l"/>
                <a:tab pos="8792218" algn="l"/>
              </a:tabLst>
              <a:defRPr/>
            </a:pPr>
            <a:endParaRPr lang="en-US" sz="2600" i="1" dirty="0" smtClean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2" y="808037"/>
            <a:ext cx="98298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accent1"/>
                </a:solidFill>
                <a:ea typeface="+mj-ea"/>
                <a:cs typeface="+mj-cs"/>
              </a:rPr>
              <a:t>Rejuvenation biotechnology:</a:t>
            </a:r>
            <a:br>
              <a:rPr lang="en-GB" sz="6000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GB" sz="6000" dirty="0" smtClean="0">
                <a:solidFill>
                  <a:schemeClr val="accent1"/>
                </a:solidFill>
                <a:ea typeface="+mj-ea"/>
                <a:cs typeface="+mj-cs"/>
              </a:rPr>
              <a:t/>
            </a:r>
            <a:br>
              <a:rPr lang="en-GB" sz="6000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GB" dirty="0">
                <a:solidFill>
                  <a:schemeClr val="accent1"/>
                </a:solidFill>
                <a:cs typeface="MS PGothic" charset="0"/>
              </a:rPr>
              <a:t>why the </a:t>
            </a:r>
            <a:r>
              <a:rPr lang="en-GB" dirty="0" smtClean="0">
                <a:solidFill>
                  <a:schemeClr val="accent1"/>
                </a:solidFill>
                <a:cs typeface="MS PGothic" charset="0"/>
              </a:rPr>
              <a:t>longevity “problem” is going to get worse – well, different</a:t>
            </a:r>
            <a:r>
              <a:rPr lang="en-GB" sz="6000" dirty="0" smtClean="0">
                <a:solidFill>
                  <a:schemeClr val="accent1"/>
                </a:solidFill>
                <a:ea typeface="+mj-ea"/>
                <a:cs typeface="+mj-cs"/>
              </a:rPr>
              <a:t/>
            </a:r>
            <a:br>
              <a:rPr lang="en-GB" sz="6000" dirty="0" smtClean="0">
                <a:solidFill>
                  <a:schemeClr val="accent1"/>
                </a:solidFill>
                <a:ea typeface="+mj-ea"/>
                <a:cs typeface="+mj-cs"/>
              </a:rPr>
            </a:br>
            <a:endParaRPr lang="en-GB" sz="16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3" y="46037"/>
            <a:ext cx="9070975" cy="1285874"/>
          </a:xfrm>
        </p:spPr>
        <p:txBody>
          <a:bodyPr tIns="38848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56821" algn="l"/>
                <a:tab pos="913641" algn="l"/>
                <a:tab pos="1370462" algn="l"/>
                <a:tab pos="1827283" algn="l"/>
                <a:tab pos="2284104" algn="l"/>
                <a:tab pos="2740926" algn="l"/>
                <a:tab pos="3197747" algn="l"/>
                <a:tab pos="3654568" algn="l"/>
                <a:tab pos="4111388" algn="l"/>
                <a:tab pos="4568208" algn="l"/>
                <a:tab pos="5025030" algn="l"/>
                <a:tab pos="5481850" algn="l"/>
                <a:tab pos="5938672" algn="l"/>
                <a:tab pos="6395494" algn="l"/>
                <a:tab pos="6852312" algn="l"/>
                <a:tab pos="7309136" algn="l"/>
                <a:tab pos="7765956" algn="l"/>
                <a:tab pos="8222777" algn="l"/>
                <a:tab pos="8679598" algn="l"/>
                <a:tab pos="9136421" algn="l"/>
              </a:tabLs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What do other experts think?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4964113" y="2649538"/>
            <a:ext cx="48006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See their names, their awesome credentials and their hard-hitting endorsement of our research approach at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hlinkClick r:id="rId3"/>
              </a:rPr>
              <a:t>www.sens.org/about/leadership/research-advisory-board</a:t>
            </a:r>
            <a:endParaRPr lang="en-US" altLang="en-US" sz="240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/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/>
          </a:p>
        </p:txBody>
      </p:sp>
      <p:pic>
        <p:nvPicPr>
          <p:cNvPr id="33795" name="Picture 3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41438"/>
            <a:ext cx="45767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Hall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417638"/>
            <a:ext cx="56610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0" y="-30163"/>
            <a:ext cx="10080625" cy="13811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/>
                </a:solidFill>
                <a:ea typeface="+mj-ea"/>
                <a:cs typeface="+mj-cs"/>
              </a:rPr>
              <a:t>Cell</a:t>
            </a: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 153:1194 (2013)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0" y="-30163"/>
            <a:ext cx="10080625" cy="13811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/>
                </a:solidFill>
                <a:ea typeface="+mj-ea"/>
                <a:cs typeface="+mj-cs"/>
              </a:rPr>
              <a:t>Cell</a:t>
            </a: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 153:1194 (2013)</a:t>
            </a:r>
          </a:p>
        </p:txBody>
      </p:sp>
      <p:pic>
        <p:nvPicPr>
          <p:cNvPr id="36866" name="Picture 1" descr="Hall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360488"/>
            <a:ext cx="882808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" y="-30163"/>
            <a:ext cx="9946481" cy="13809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  <a:ea typeface="+mj-ea"/>
                <a:cs typeface="+mj-cs"/>
              </a:rPr>
              <a:t>Our implementation progress</a:t>
            </a:r>
            <a:endParaRPr lang="en-US" sz="4800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038"/>
            <a:ext cx="10080625" cy="5334000"/>
          </a:xfrm>
        </p:spPr>
        <p:txBody>
          <a:bodyPr rtlCol="0">
            <a:normAutofit fontScale="77500" lnSpcReduction="20000"/>
          </a:bodyPr>
          <a:lstStyle/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Total synthesis of </a:t>
            </a:r>
            <a:r>
              <a:rPr lang="en-US" sz="4000" dirty="0" err="1" smtClean="0">
                <a:ea typeface="+mn-ea"/>
                <a:cs typeface="+mn-cs"/>
              </a:rPr>
              <a:t>glucosepane</a:t>
            </a:r>
            <a:r>
              <a:rPr lang="en-US" sz="4000" dirty="0" smtClean="0">
                <a:ea typeface="+mn-ea"/>
                <a:cs typeface="+mn-cs"/>
              </a:rPr>
              <a:t>, allowing identification of antibodies and degraders (Science 2015)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Modified bacterial enzyme protects cells from </a:t>
            </a:r>
            <a:r>
              <a:rPr lang="en-US" sz="4000" dirty="0" err="1" smtClean="0">
                <a:ea typeface="+mn-ea"/>
                <a:cs typeface="+mn-cs"/>
              </a:rPr>
              <a:t>atherogenic</a:t>
            </a:r>
            <a:r>
              <a:rPr lang="en-US" sz="4000" dirty="0" smtClean="0">
                <a:ea typeface="+mn-ea"/>
                <a:cs typeface="+mn-cs"/>
              </a:rPr>
              <a:t> </a:t>
            </a:r>
            <a:r>
              <a:rPr lang="en-US" sz="4000" dirty="0" err="1" smtClean="0">
                <a:ea typeface="+mn-ea"/>
                <a:cs typeface="+mn-cs"/>
              </a:rPr>
              <a:t>oxysterols</a:t>
            </a:r>
            <a:r>
              <a:rPr lang="en-US" sz="4000" dirty="0" smtClean="0">
                <a:ea typeface="+mn-ea"/>
                <a:cs typeface="+mn-cs"/>
              </a:rPr>
              <a:t> (Biotech. </a:t>
            </a:r>
            <a:r>
              <a:rPr lang="en-US" sz="4000" dirty="0" err="1" smtClean="0">
                <a:ea typeface="+mn-ea"/>
                <a:cs typeface="+mn-cs"/>
              </a:rPr>
              <a:t>Bioeng</a:t>
            </a:r>
            <a:r>
              <a:rPr lang="en-US" sz="4000" dirty="0">
                <a:ea typeface="+mn-ea"/>
                <a:cs typeface="+mn-cs"/>
              </a:rPr>
              <a:t>.</a:t>
            </a:r>
            <a:r>
              <a:rPr lang="en-US" sz="4000" dirty="0" smtClean="0">
                <a:ea typeface="+mn-ea"/>
                <a:cs typeface="+mn-cs"/>
              </a:rPr>
              <a:t> 2012)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Catalytic antibodies chop up </a:t>
            </a:r>
            <a:r>
              <a:rPr lang="en-US" sz="4000" dirty="0" err="1" smtClean="0">
                <a:ea typeface="+mn-ea"/>
                <a:cs typeface="+mn-cs"/>
              </a:rPr>
              <a:t>cardiotoxic</a:t>
            </a:r>
            <a:r>
              <a:rPr lang="en-US" sz="4000" dirty="0" smtClean="0">
                <a:ea typeface="+mn-ea"/>
                <a:cs typeface="+mn-cs"/>
              </a:rPr>
              <a:t> amyloid (J. Biol. Chem</a:t>
            </a:r>
            <a:r>
              <a:rPr lang="en-US" sz="4000" dirty="0">
                <a:ea typeface="+mn-ea"/>
                <a:cs typeface="+mn-cs"/>
              </a:rPr>
              <a:t>.</a:t>
            </a:r>
            <a:r>
              <a:rPr lang="en-US" sz="4000" dirty="0" smtClean="0">
                <a:ea typeface="+mn-ea"/>
                <a:cs typeface="+mn-cs"/>
              </a:rPr>
              <a:t> 2014)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Two out of 13 mitochondrial genes successfully relocated to the nucleus (</a:t>
            </a:r>
            <a:r>
              <a:rPr lang="en-US" sz="4000" dirty="0" err="1" smtClean="0">
                <a:ea typeface="+mn-ea"/>
                <a:cs typeface="+mn-cs"/>
              </a:rPr>
              <a:t>Nucl</a:t>
            </a:r>
            <a:r>
              <a:rPr lang="en-US" sz="4000" dirty="0" smtClean="0">
                <a:ea typeface="+mn-ea"/>
                <a:cs typeface="+mn-cs"/>
              </a:rPr>
              <a:t>. Acids Res.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144000" cy="12599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Things you may be thinking right now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63513" y="1401763"/>
            <a:ext cx="9753600" cy="5121275"/>
          </a:xfrm>
        </p:spPr>
        <p:txBody>
          <a:bodyPr/>
          <a:lstStyle/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This guy looks crazy; what do “credentialed” people think about these ideas?</a:t>
            </a: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Even if he’s right, are the consequences for longevity big/near enough to affect my work?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Even if they are, will society let it happen?</a:t>
            </a:r>
          </a:p>
          <a:p>
            <a:pPr marL="503238" lvl="1" indent="0"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" y="-30163"/>
            <a:ext cx="9946481" cy="13809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  <a:ea typeface="+mj-ea"/>
                <a:cs typeface="+mj-cs"/>
              </a:rPr>
              <a:t>So</a:t>
            </a:r>
            <a:r>
              <a:rPr lang="is-IS" sz="4800" dirty="0" smtClean="0">
                <a:solidFill>
                  <a:srgbClr val="FFC000"/>
                </a:solidFill>
                <a:ea typeface="+mj-ea"/>
                <a:cs typeface="+mj-cs"/>
              </a:rPr>
              <a:t>… longevity?</a:t>
            </a:r>
            <a:endParaRPr lang="en-US" sz="4800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2400" y="1570038"/>
            <a:ext cx="9764713" cy="5334000"/>
          </a:xfrm>
        </p:spPr>
        <p:txBody>
          <a:bodyPr/>
          <a:lstStyle/>
          <a:p>
            <a:pPr algn="just" eaLnBrk="1" hangingPunct="1">
              <a:spcAft>
                <a:spcPts val="4200"/>
              </a:spcAft>
            </a:pPr>
            <a:r>
              <a:rPr lang="en-US" altLang="en-US" sz="3700" smtClean="0">
                <a:ea typeface="ＭＳ Ｐゴシック" panose="020B0600070205080204" pitchFamily="34" charset="-128"/>
              </a:rPr>
              <a:t>We </a:t>
            </a:r>
            <a:r>
              <a:rPr lang="en-US" altLang="en-US" sz="3700" b="1" i="1" smtClean="0">
                <a:ea typeface="ＭＳ Ｐゴシック" panose="020B0600070205080204" pitchFamily="34" charset="-128"/>
              </a:rPr>
              <a:t>DON’T WORK ON LONGEVITY</a:t>
            </a:r>
            <a:r>
              <a:rPr lang="en-US" altLang="en-US" sz="3700" smtClean="0">
                <a:ea typeface="ＭＳ Ｐゴシック" panose="020B0600070205080204" pitchFamily="34" charset="-128"/>
              </a:rPr>
              <a:t>, whatever the media may like to tell you</a:t>
            </a:r>
          </a:p>
          <a:p>
            <a:pPr algn="just" eaLnBrk="1" hangingPunct="1">
              <a:spcAft>
                <a:spcPts val="4200"/>
              </a:spcAft>
            </a:pPr>
            <a:r>
              <a:rPr lang="en-US" altLang="en-US" sz="3700" smtClean="0">
                <a:ea typeface="ＭＳ Ｐゴシック" panose="020B0600070205080204" pitchFamily="34" charset="-128"/>
              </a:rPr>
              <a:t>However, we know that this medicine may increase longevity a lot, I mean really a lot</a:t>
            </a:r>
          </a:p>
          <a:p>
            <a:pPr algn="just" eaLnBrk="1" hangingPunct="1">
              <a:spcAft>
                <a:spcPts val="4200"/>
              </a:spcAft>
            </a:pPr>
            <a:r>
              <a:rPr lang="en-US" altLang="en-US" sz="3700" smtClean="0">
                <a:ea typeface="ＭＳ Ｐゴシック" panose="020B0600070205080204" pitchFamily="34" charset="-128"/>
              </a:rPr>
              <a:t>We think this is a good thing, even though it will put people like you out of business </a:t>
            </a:r>
            <a:r>
              <a:rPr lang="en-US" altLang="en-US" sz="370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</a:t>
            </a:r>
            <a:endParaRPr lang="en-US" altLang="en-US" sz="37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en-US" sz="37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15913" y="-30163"/>
            <a:ext cx="9448800" cy="13811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How BIG is the longevity side-benefit?</a:t>
            </a: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63513" y="1570038"/>
            <a:ext cx="96774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just"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</a:rPr>
              <a:t>Rejuvenation therapies may never be perfect; the first-generation version may give “only” ~30y extra life</a:t>
            </a:r>
          </a:p>
          <a:p>
            <a:pPr algn="just"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</a:rPr>
              <a:t>However, that would buy us time to develop better ones, with which to “re-rejuvenate” the same people, and so on (“</a:t>
            </a:r>
            <a:r>
              <a:rPr lang="en-US" altLang="ja-JP" sz="4000" b="1">
                <a:solidFill>
                  <a:srgbClr val="FF0000"/>
                </a:solidFill>
              </a:rPr>
              <a:t>longevity escape velocity</a:t>
            </a:r>
            <a:r>
              <a:rPr lang="en-US" altLang="en-US" sz="4000">
                <a:solidFill>
                  <a:srgbClr val="000000"/>
                </a:solidFill>
              </a:rPr>
              <a:t>”</a:t>
            </a:r>
            <a:r>
              <a:rPr lang="en-US" altLang="ja-JP" sz="4000">
                <a:solidFill>
                  <a:srgbClr val="000000"/>
                </a:solidFill>
              </a:rPr>
              <a:t>)</a:t>
            </a:r>
          </a:p>
          <a:p>
            <a:pPr algn="just"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</a:rPr>
              <a:t>So</a:t>
            </a:r>
            <a:r>
              <a:rPr lang="is-IS" altLang="en-US" sz="4000">
                <a:solidFill>
                  <a:srgbClr val="000000"/>
                </a:solidFill>
              </a:rPr>
              <a:t>…?</a:t>
            </a:r>
            <a:endParaRPr lang="en-US" altLang="en-US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15913" y="-30163"/>
            <a:ext cx="9448800" cy="13811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How BIG is the longevity side-benefit?</a:t>
            </a: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63513" y="1570038"/>
            <a:ext cx="96774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just"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</a:rPr>
              <a:t>Western mortality rate in the 20s is under 10</a:t>
            </a:r>
            <a:r>
              <a:rPr lang="en-US" altLang="en-US" sz="4000" baseline="30000">
                <a:solidFill>
                  <a:srgbClr val="000000"/>
                </a:solidFill>
              </a:rPr>
              <a:t>-3</a:t>
            </a:r>
            <a:r>
              <a:rPr lang="en-US" altLang="en-US" sz="4000">
                <a:solidFill>
                  <a:srgbClr val="000000"/>
                </a:solidFill>
              </a:rPr>
              <a:t>/y</a:t>
            </a:r>
          </a:p>
          <a:p>
            <a:pPr algn="just"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</a:rPr>
              <a:t>If it didn’t rise with age (and in fact it will surely fall with time), most people would live to over 1000</a:t>
            </a:r>
          </a:p>
          <a:p>
            <a:pPr algn="just"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</a:rPr>
              <a:t>Period (i.e. “headline”) life expectancy will very suddenly become incalculable (literally!)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-30163"/>
            <a:ext cx="10080625" cy="13811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How NEAR is the longevity side-benefit?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63513" y="1687513"/>
            <a:ext cx="984091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just"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This is pioneering technology, so we don’t know</a:t>
            </a:r>
          </a:p>
          <a:p>
            <a:pPr algn="just"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Guess: 50% chance in 20-25y if funding rises soon</a:t>
            </a:r>
          </a:p>
          <a:p>
            <a:pPr algn="just"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At least 10% chance it’ll take &gt;100y</a:t>
            </a:r>
          </a:p>
          <a:p>
            <a:pPr algn="just"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That’s for the therapies I’ve mentioned today</a:t>
            </a:r>
          </a:p>
          <a:p>
            <a:pPr algn="just"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They will probably give around 30yr extra life</a:t>
            </a:r>
          </a:p>
          <a:p>
            <a:pPr algn="just"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LEV thenceforth seems inevitable</a:t>
            </a:r>
          </a:p>
          <a:p>
            <a:pPr algn="just"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0000"/>
                </a:solidFill>
              </a:rPr>
              <a:t>Everyone will understand the above this decade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144000" cy="12599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Things you may be thinking right now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63513" y="1401763"/>
            <a:ext cx="9753600" cy="5121275"/>
          </a:xfrm>
        </p:spPr>
        <p:txBody>
          <a:bodyPr/>
          <a:lstStyle/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This guy looks crazy; what do “credentialed” people think about these ideas?</a:t>
            </a: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Even if he’s right, are the consequences for longevity big/near enough to affect my work?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Even if they are, will society let it happen?</a:t>
            </a:r>
          </a:p>
          <a:p>
            <a:pPr marL="503238" lvl="1" indent="0"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144000" cy="12599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Everything you need to know about future mortality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3" y="1401763"/>
            <a:ext cx="9753600" cy="5121275"/>
          </a:xfrm>
        </p:spPr>
        <p:txBody>
          <a:bodyPr>
            <a:normAutofit/>
          </a:bodyPr>
          <a:lstStyle/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solidFill>
                  <a:srgbClr val="0D0D0D"/>
                </a:solidFill>
                <a:ea typeface="ＭＳ Ｐゴシック" panose="020B0600070205080204" pitchFamily="34" charset="-128"/>
              </a:rPr>
              <a:t> Most people (nowadays) die from being sick</a:t>
            </a: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 Most sickness (nowadays) is due to aging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 Aging is the accrual of living-derived damage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 That damage can foreseeably be repaired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" y="-30163"/>
            <a:ext cx="9946481" cy="13809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  <a:ea typeface="+mj-ea"/>
                <a:cs typeface="+mj-cs"/>
              </a:rPr>
              <a:t>Sociological considerations</a:t>
            </a:r>
            <a:endParaRPr lang="en-US" sz="4800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570038"/>
            <a:ext cx="8839200" cy="4495800"/>
          </a:xfrm>
        </p:spPr>
        <p:txBody>
          <a:bodyPr rtlCol="0">
            <a:normAutofit lnSpcReduction="10000"/>
          </a:bodyPr>
          <a:lstStyle/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Overpopulation?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Inequality of access?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Immortal dictators?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Boredom?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Pensions collapse?</a:t>
            </a:r>
            <a:endParaRPr lang="en-US" sz="4000" dirty="0">
              <a:ea typeface="+mn-ea"/>
              <a:cs typeface="+mn-cs"/>
            </a:endParaRPr>
          </a:p>
          <a:p>
            <a:pPr marL="130922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" y="-30163"/>
            <a:ext cx="9946481" cy="13809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  <a:ea typeface="+mj-ea"/>
                <a:cs typeface="+mj-cs"/>
              </a:rPr>
              <a:t>Sociological considerations</a:t>
            </a:r>
            <a:endParaRPr lang="en-US" sz="4800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570038"/>
            <a:ext cx="8839200" cy="4495800"/>
          </a:xfrm>
        </p:spPr>
        <p:txBody>
          <a:bodyPr rtlCol="0">
            <a:normAutofit lnSpcReduction="10000"/>
          </a:bodyPr>
          <a:lstStyle/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Overpopulation?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Inequality of access?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Immortal dictators?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Boredom?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Pensions collapse?</a:t>
            </a:r>
            <a:endParaRPr lang="en-US" sz="4000" dirty="0">
              <a:ea typeface="+mn-ea"/>
              <a:cs typeface="+mn-cs"/>
            </a:endParaRPr>
          </a:p>
          <a:p>
            <a:pPr marL="130922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1306513" y="1798638"/>
            <a:ext cx="3429000" cy="4191000"/>
          </a:xfrm>
          <a:prstGeom prst="line">
            <a:avLst/>
          </a:prstGeom>
          <a:noFill/>
          <a:ln w="105156" cmpd="thickThin">
            <a:solidFill>
              <a:srgbClr val="D9253E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 flipV="1">
            <a:off x="1535113" y="1798638"/>
            <a:ext cx="3276600" cy="4267200"/>
          </a:xfrm>
          <a:prstGeom prst="line">
            <a:avLst/>
          </a:prstGeom>
          <a:noFill/>
          <a:ln w="105156" cmpd="thickThin">
            <a:solidFill>
              <a:srgbClr val="D9253E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" y="-30163"/>
            <a:ext cx="9946481" cy="13809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  <a:ea typeface="+mj-ea"/>
                <a:cs typeface="+mj-cs"/>
              </a:rPr>
              <a:t>Sociological considerations</a:t>
            </a:r>
            <a:endParaRPr lang="en-US" sz="4800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570038"/>
            <a:ext cx="8839200" cy="4495800"/>
          </a:xfrm>
        </p:spPr>
        <p:txBody>
          <a:bodyPr rtlCol="0">
            <a:normAutofit lnSpcReduction="10000"/>
          </a:bodyPr>
          <a:lstStyle/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No age-related ill-health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Elderly </a:t>
            </a:r>
            <a:r>
              <a:rPr lang="en-US" sz="4000" i="1" dirty="0" smtClean="0">
                <a:ea typeface="+mn-ea"/>
                <a:cs typeface="+mn-cs"/>
              </a:rPr>
              <a:t>contribute</a:t>
            </a:r>
            <a:r>
              <a:rPr lang="en-US" sz="4000" dirty="0" smtClean="0">
                <a:ea typeface="+mn-ea"/>
                <a:cs typeface="+mn-cs"/>
              </a:rPr>
              <a:t> wealth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Energy to explore novelty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Flexible career structure</a:t>
            </a:r>
          </a:p>
          <a:p>
            <a:pPr marL="483410" indent="-3524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dirty="0" smtClean="0">
                <a:ea typeface="+mn-ea"/>
                <a:cs typeface="+mn-cs"/>
              </a:rPr>
              <a:t>Not a burden on your kids</a:t>
            </a:r>
            <a:endParaRPr lang="en-US" sz="4000" dirty="0">
              <a:ea typeface="+mn-ea"/>
              <a:cs typeface="+mn-cs"/>
            </a:endParaRPr>
          </a:p>
          <a:p>
            <a:pPr marL="130922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10080625" cy="75882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5" y="287317"/>
            <a:ext cx="10067519" cy="5473720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40000" dist="508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0" y="4097338"/>
            <a:ext cx="100806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spcAft>
                <a:spcPct val="3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8800">
                <a:ea typeface="SimSun" panose="02010600030101010101" pitchFamily="2" charset="-122"/>
              </a:rPr>
              <a:t>www.sens.org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5300">
                <a:ea typeface="SimSun" panose="02010600030101010101" pitchFamily="2" charset="-122"/>
              </a:rPr>
              <a:t>aubrey@sens.org</a:t>
            </a:r>
            <a:endParaRPr lang="en-US" altLang="en-US" sz="880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144000" cy="12599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Everything you need to un-learn about future mortality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3" y="1401763"/>
            <a:ext cx="9917112" cy="5121275"/>
          </a:xfrm>
        </p:spPr>
        <p:txBody>
          <a:bodyPr>
            <a:normAutofit/>
          </a:bodyPr>
          <a:lstStyle/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solidFill>
                  <a:srgbClr val="0D0D0D"/>
                </a:solidFill>
                <a:ea typeface="ＭＳ Ｐゴシック" panose="020B0600070205080204" pitchFamily="34" charset="-128"/>
              </a:rPr>
              <a:t> “Mortality rate doubling time is immutable”</a:t>
            </a: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 “Period life expectancy will evolve smoothly”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 “People will always think they’ll die when their parents did”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 “Comprehensive rejuvenation is fantasy”</a:t>
            </a: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043" y="-30163"/>
            <a:ext cx="9947269" cy="1262063"/>
          </a:xfrm>
        </p:spPr>
        <p:txBody>
          <a:bodyPr tIns="38848"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56821" algn="l"/>
                <a:tab pos="913641" algn="l"/>
                <a:tab pos="1370462" algn="l"/>
                <a:tab pos="1827283" algn="l"/>
                <a:tab pos="2284104" algn="l"/>
                <a:tab pos="2740926" algn="l"/>
                <a:tab pos="3197747" algn="l"/>
                <a:tab pos="3654568" algn="l"/>
                <a:tab pos="4111388" algn="l"/>
                <a:tab pos="4568208" algn="l"/>
                <a:tab pos="5025030" algn="l"/>
                <a:tab pos="5481850" algn="l"/>
                <a:tab pos="5938672" algn="l"/>
                <a:tab pos="6395494" algn="l"/>
                <a:tab pos="6852312" algn="l"/>
                <a:tab pos="7309136" algn="l"/>
                <a:tab pos="7765956" algn="l"/>
                <a:tab pos="8222777" algn="l"/>
                <a:tab pos="8679598" algn="l"/>
                <a:tab pos="9136421" algn="l"/>
              </a:tabLs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Aging in three words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183438" y="5030788"/>
            <a:ext cx="261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2250"/>
              </a:spcBef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rgbClr val="C00000"/>
                </a:solidFill>
                <a:ea typeface="SimSun" panose="02010600030101010101" pitchFamily="2" charset="-122"/>
              </a:rPr>
              <a:t>Pathology</a:t>
            </a:r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3133725" y="5427663"/>
            <a:ext cx="954088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5030788"/>
            <a:ext cx="34925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456821" eaLnBrk="1">
              <a:spcBef>
                <a:spcPts val="2250"/>
              </a:spcBef>
              <a:buSzPct val="100000"/>
              <a:buFont typeface="Times New Roman" charset="0"/>
              <a:buNone/>
              <a:defRPr/>
            </a:pPr>
            <a:r>
              <a:rPr lang="en-US" sz="3600" dirty="0">
                <a:solidFill>
                  <a:schemeClr val="accent4"/>
                </a:solidFill>
              </a:rPr>
              <a:t>Metabolism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9688" y="5030788"/>
            <a:ext cx="261937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456821" eaLnBrk="1">
              <a:spcBef>
                <a:spcPts val="2250"/>
              </a:spcBef>
              <a:buSzPct val="100000"/>
              <a:buFont typeface="Times New Roman" charset="0"/>
              <a:buNone/>
              <a:defRPr/>
            </a:pPr>
            <a:r>
              <a:rPr lang="en-US" sz="3600" dirty="0">
                <a:solidFill>
                  <a:schemeClr val="accent5"/>
                </a:solidFill>
              </a:rPr>
              <a:t>Damage</a:t>
            </a:r>
          </a:p>
        </p:txBody>
      </p:sp>
      <p:sp>
        <p:nvSpPr>
          <p:cNvPr id="21510" name="Line 12"/>
          <p:cNvSpPr>
            <a:spLocks noChangeShapeType="1"/>
          </p:cNvSpPr>
          <p:nvPr/>
        </p:nvSpPr>
        <p:spPr bwMode="auto">
          <a:xfrm>
            <a:off x="6229350" y="5427663"/>
            <a:ext cx="954088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2830513" y="56848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>
                <a:solidFill>
                  <a:srgbClr val="0D0D0D"/>
                </a:solidFill>
              </a:rPr>
              <a:t>(life-long)					(late life)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043" y="-30163"/>
            <a:ext cx="9947269" cy="1262063"/>
          </a:xfrm>
        </p:spPr>
        <p:txBody>
          <a:bodyPr tIns="38848"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56821" algn="l"/>
                <a:tab pos="913641" algn="l"/>
                <a:tab pos="1370462" algn="l"/>
                <a:tab pos="1827283" algn="l"/>
                <a:tab pos="2284104" algn="l"/>
                <a:tab pos="2740926" algn="l"/>
                <a:tab pos="3197747" algn="l"/>
                <a:tab pos="3654568" algn="l"/>
                <a:tab pos="4111388" algn="l"/>
                <a:tab pos="4568208" algn="l"/>
                <a:tab pos="5025030" algn="l"/>
                <a:tab pos="5481850" algn="l"/>
                <a:tab pos="5938672" algn="l"/>
                <a:tab pos="6395494" algn="l"/>
                <a:tab pos="6852312" algn="l"/>
                <a:tab pos="7309136" algn="l"/>
                <a:tab pos="7765956" algn="l"/>
                <a:tab pos="8222777" algn="l"/>
                <a:tab pos="8679598" algn="l"/>
                <a:tab pos="9136421" algn="l"/>
              </a:tabLs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Three candidate approaches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7183438" y="4725988"/>
            <a:ext cx="261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2250"/>
              </a:spcBef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rgbClr val="C00000"/>
                </a:solidFill>
                <a:ea typeface="SimSun" panose="02010600030101010101" pitchFamily="2" charset="-122"/>
              </a:rPr>
              <a:t>Pathology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657475" y="2979738"/>
            <a:ext cx="923925" cy="19319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6702425" y="2979738"/>
            <a:ext cx="768350" cy="19319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417888" y="4813300"/>
            <a:ext cx="336550" cy="1809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523038" y="4829175"/>
            <a:ext cx="342900" cy="1539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468313" y="2255838"/>
            <a:ext cx="325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2250"/>
              </a:spcBef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chemeClr val="tx1"/>
                </a:solidFill>
                <a:ea typeface="SimSun" panose="02010600030101010101" pitchFamily="2" charset="-122"/>
              </a:rPr>
              <a:t>Gerontology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526213" y="2287588"/>
            <a:ext cx="28575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2250"/>
              </a:spcBef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chemeClr val="tx1"/>
                </a:solidFill>
                <a:ea typeface="SimSun" panose="02010600030101010101" pitchFamily="2" charset="-122"/>
              </a:rPr>
              <a:t>Geriatrics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4725988"/>
            <a:ext cx="34925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456821" eaLnBrk="1">
              <a:spcBef>
                <a:spcPts val="2250"/>
              </a:spcBef>
              <a:buSzPct val="100000"/>
              <a:buFont typeface="Times New Roman" charset="0"/>
              <a:buNone/>
              <a:defRPr/>
            </a:pPr>
            <a:r>
              <a:rPr lang="en-US" sz="3600" dirty="0">
                <a:solidFill>
                  <a:schemeClr val="accent4"/>
                </a:solidFill>
              </a:rPr>
              <a:t>Metabolism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49688" y="4725988"/>
            <a:ext cx="261937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456821" eaLnBrk="1">
              <a:spcBef>
                <a:spcPts val="2250"/>
              </a:spcBef>
              <a:buSzPct val="100000"/>
              <a:buFont typeface="Times New Roman" charset="0"/>
              <a:buNone/>
              <a:defRPr/>
            </a:pPr>
            <a:r>
              <a:rPr lang="en-US" sz="3600" dirty="0">
                <a:solidFill>
                  <a:schemeClr val="accent5"/>
                </a:solidFill>
              </a:rPr>
              <a:t>Damage</a:t>
            </a:r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229350" y="5122863"/>
            <a:ext cx="954088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3530600" y="2293938"/>
            <a:ext cx="3252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ts val="2250"/>
              </a:spcBef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solidFill>
                  <a:srgbClr val="0070C0"/>
                </a:solidFill>
                <a:ea typeface="SimSun" panose="02010600030101010101" pitchFamily="2" charset="-122"/>
              </a:rPr>
              <a:t>Maintenance</a:t>
            </a:r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5116513" y="3017838"/>
            <a:ext cx="3175" cy="1828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 flipV="1">
            <a:off x="4908550" y="4846638"/>
            <a:ext cx="395288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67" name="TextBox 22"/>
          <p:cNvSpPr txBox="1">
            <a:spLocks noChangeArrowheads="1"/>
          </p:cNvSpPr>
          <p:nvPr/>
        </p:nvSpPr>
        <p:spPr bwMode="auto">
          <a:xfrm>
            <a:off x="2830513" y="53800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>
                <a:solidFill>
                  <a:srgbClr val="0D0D0D"/>
                </a:solidFill>
              </a:rPr>
              <a:t>(life-long)					(late life)</a:t>
            </a:r>
          </a:p>
        </p:txBody>
      </p:sp>
      <p:sp>
        <p:nvSpPr>
          <p:cNvPr id="23568" name="Line 2"/>
          <p:cNvSpPr>
            <a:spLocks noChangeShapeType="1"/>
          </p:cNvSpPr>
          <p:nvPr/>
        </p:nvSpPr>
        <p:spPr bwMode="auto">
          <a:xfrm>
            <a:off x="3135313" y="5151438"/>
            <a:ext cx="609600" cy="0"/>
          </a:xfrm>
          <a:prstGeom prst="line">
            <a:avLst/>
          </a:prstGeom>
          <a:noFill/>
          <a:ln w="793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  <p:sp>
        <p:nvSpPr>
          <p:cNvPr id="23569" name="Line 2"/>
          <p:cNvSpPr>
            <a:spLocks noChangeShapeType="1"/>
          </p:cNvSpPr>
          <p:nvPr/>
        </p:nvSpPr>
        <p:spPr bwMode="auto">
          <a:xfrm flipV="1">
            <a:off x="3668713" y="5151438"/>
            <a:ext cx="457200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4" tIns="45682" rIns="91364" bIns="45682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39464"/>
            <a:ext cx="9072563" cy="13809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Comparison: car </a:t>
            </a:r>
            <a:r>
              <a:rPr lang="en-US" dirty="0">
                <a:solidFill>
                  <a:srgbClr val="FFC000"/>
                </a:solidFill>
                <a:ea typeface="+mj-ea"/>
                <a:cs typeface="+mj-cs"/>
              </a:rPr>
              <a:t>m</a:t>
            </a: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aintenance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341438"/>
            <a:ext cx="101346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54025" y="5878513"/>
            <a:ext cx="8974138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37" name="Rectangle 36"/>
          <p:cNvSpPr/>
          <p:nvPr/>
        </p:nvSpPr>
        <p:spPr>
          <a:xfrm>
            <a:off x="454025" y="5268913"/>
            <a:ext cx="8974138" cy="609600"/>
          </a:xfrm>
          <a:prstGeom prst="rect">
            <a:avLst/>
          </a:prstGeom>
          <a:solidFill>
            <a:srgbClr val="796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>
          <a:xfrm>
            <a:off x="454025" y="4583113"/>
            <a:ext cx="8974138" cy="609600"/>
          </a:xfrm>
          <a:prstGeom prst="rect">
            <a:avLst/>
          </a:prstGeom>
          <a:solidFill>
            <a:srgbClr val="BC8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54025" y="3973513"/>
            <a:ext cx="8974138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>
          <a:xfrm>
            <a:off x="454025" y="3287713"/>
            <a:ext cx="8974138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41" name="Rectangle 40"/>
          <p:cNvSpPr/>
          <p:nvPr/>
        </p:nvSpPr>
        <p:spPr>
          <a:xfrm>
            <a:off x="454025" y="2678113"/>
            <a:ext cx="89789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42" name="Rectangle 41"/>
          <p:cNvSpPr/>
          <p:nvPr/>
        </p:nvSpPr>
        <p:spPr>
          <a:xfrm>
            <a:off x="454025" y="1992313"/>
            <a:ext cx="9005888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2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27656" name="TextBox 42"/>
          <p:cNvSpPr txBox="1">
            <a:spLocks noChangeArrowheads="1"/>
          </p:cNvSpPr>
          <p:nvPr/>
        </p:nvSpPr>
        <p:spPr bwMode="auto">
          <a:xfrm>
            <a:off x="558800" y="2068513"/>
            <a:ext cx="31861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Cell loss, cell atrophy</a:t>
            </a:r>
          </a:p>
        </p:txBody>
      </p:sp>
      <p:sp>
        <p:nvSpPr>
          <p:cNvPr id="27657" name="TextBox 43"/>
          <p:cNvSpPr txBox="1">
            <a:spLocks noChangeArrowheads="1"/>
          </p:cNvSpPr>
          <p:nvPr/>
        </p:nvSpPr>
        <p:spPr bwMode="auto">
          <a:xfrm>
            <a:off x="558800" y="2782888"/>
            <a:ext cx="31861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Division-obsessed cells</a:t>
            </a:r>
          </a:p>
        </p:txBody>
      </p:sp>
      <p:sp>
        <p:nvSpPr>
          <p:cNvPr id="27658" name="TextBox 44"/>
          <p:cNvSpPr txBox="1">
            <a:spLocks noChangeArrowheads="1"/>
          </p:cNvSpPr>
          <p:nvPr/>
        </p:nvSpPr>
        <p:spPr bwMode="auto">
          <a:xfrm>
            <a:off x="544513" y="3416300"/>
            <a:ext cx="31861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Death-resistant cells</a:t>
            </a:r>
          </a:p>
        </p:txBody>
      </p:sp>
      <p:sp>
        <p:nvSpPr>
          <p:cNvPr id="27659" name="TextBox 45"/>
          <p:cNvSpPr txBox="1">
            <a:spLocks noChangeArrowheads="1"/>
          </p:cNvSpPr>
          <p:nvPr/>
        </p:nvSpPr>
        <p:spPr bwMode="auto">
          <a:xfrm>
            <a:off x="544513" y="4102100"/>
            <a:ext cx="31861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Mitochondrial mutations</a:t>
            </a:r>
          </a:p>
        </p:txBody>
      </p:sp>
      <p:sp>
        <p:nvSpPr>
          <p:cNvPr id="27660" name="TextBox 46"/>
          <p:cNvSpPr txBox="1">
            <a:spLocks noChangeArrowheads="1"/>
          </p:cNvSpPr>
          <p:nvPr/>
        </p:nvSpPr>
        <p:spPr bwMode="auto">
          <a:xfrm>
            <a:off x="558800" y="4711700"/>
            <a:ext cx="37957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Intracellular waste products</a:t>
            </a:r>
          </a:p>
        </p:txBody>
      </p:sp>
      <p:sp>
        <p:nvSpPr>
          <p:cNvPr id="27661" name="TextBox 47"/>
          <p:cNvSpPr txBox="1">
            <a:spLocks noChangeArrowheads="1"/>
          </p:cNvSpPr>
          <p:nvPr/>
        </p:nvSpPr>
        <p:spPr bwMode="auto">
          <a:xfrm>
            <a:off x="544513" y="5397500"/>
            <a:ext cx="3810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Extracellular waste products</a:t>
            </a:r>
          </a:p>
        </p:txBody>
      </p:sp>
      <p:sp>
        <p:nvSpPr>
          <p:cNvPr id="27662" name="TextBox 48"/>
          <p:cNvSpPr txBox="1">
            <a:spLocks noChangeArrowheads="1"/>
          </p:cNvSpPr>
          <p:nvPr/>
        </p:nvSpPr>
        <p:spPr bwMode="auto">
          <a:xfrm>
            <a:off x="558800" y="6007100"/>
            <a:ext cx="39481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Extracellular matrix stiffening</a:t>
            </a:r>
          </a:p>
        </p:txBody>
      </p:sp>
      <p:sp>
        <p:nvSpPr>
          <p:cNvPr id="27663" name="Text Box 5"/>
          <p:cNvSpPr txBox="1">
            <a:spLocks noChangeArrowheads="1"/>
          </p:cNvSpPr>
          <p:nvPr/>
        </p:nvSpPr>
        <p:spPr bwMode="auto">
          <a:xfrm>
            <a:off x="4691063" y="2058988"/>
            <a:ext cx="424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 marL="457200" indent="-4524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200">
                <a:solidFill>
                  <a:srgbClr val="000000"/>
                </a:solidFill>
                <a:ea typeface="SimSun" panose="02010600030101010101" pitchFamily="2" charset="-122"/>
              </a:rPr>
              <a:t>Replace, using stem cells</a:t>
            </a:r>
          </a:p>
        </p:txBody>
      </p:sp>
      <p:sp>
        <p:nvSpPr>
          <p:cNvPr id="27664" name="TextBox 29"/>
          <p:cNvSpPr txBox="1">
            <a:spLocks noChangeArrowheads="1"/>
          </p:cNvSpPr>
          <p:nvPr/>
        </p:nvSpPr>
        <p:spPr bwMode="auto">
          <a:xfrm>
            <a:off x="4665663" y="2789238"/>
            <a:ext cx="4495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200"/>
              <a:t>Reinforce, using telomere control</a:t>
            </a:r>
          </a:p>
        </p:txBody>
      </p:sp>
      <p:sp>
        <p:nvSpPr>
          <p:cNvPr id="27665" name="Text Box 5"/>
          <p:cNvSpPr txBox="1">
            <a:spLocks noChangeArrowheads="1"/>
          </p:cNvSpPr>
          <p:nvPr/>
        </p:nvSpPr>
        <p:spPr bwMode="auto">
          <a:xfrm>
            <a:off x="4691063" y="3422650"/>
            <a:ext cx="4546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 marL="457200" indent="-4524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200">
                <a:solidFill>
                  <a:schemeClr val="tx1"/>
                </a:solidFill>
                <a:ea typeface="SimSun" panose="02010600030101010101" pitchFamily="2" charset="-122"/>
              </a:rPr>
              <a:t>Remove, using suicide genes etc</a:t>
            </a:r>
          </a:p>
        </p:txBody>
      </p:sp>
      <p:sp>
        <p:nvSpPr>
          <p:cNvPr id="27666" name="Text Box 5"/>
          <p:cNvSpPr txBox="1">
            <a:spLocks noChangeArrowheads="1"/>
          </p:cNvSpPr>
          <p:nvPr/>
        </p:nvSpPr>
        <p:spPr bwMode="auto">
          <a:xfrm>
            <a:off x="4665663" y="4108450"/>
            <a:ext cx="4495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 marL="457200" indent="-4524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200">
                <a:solidFill>
                  <a:schemeClr val="tx1"/>
                </a:solidFill>
                <a:ea typeface="SimSun" panose="02010600030101010101" pitchFamily="2" charset="-122"/>
              </a:rPr>
              <a:t>Reinforce, using backup copies</a:t>
            </a:r>
          </a:p>
        </p:txBody>
      </p:sp>
      <p:sp>
        <p:nvSpPr>
          <p:cNvPr id="27667" name="Text Box 5"/>
          <p:cNvSpPr txBox="1">
            <a:spLocks noChangeArrowheads="1"/>
          </p:cNvSpPr>
          <p:nvPr/>
        </p:nvSpPr>
        <p:spPr bwMode="auto">
          <a:xfrm>
            <a:off x="4659313" y="4718050"/>
            <a:ext cx="45021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 marL="457200" indent="-4524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200">
                <a:solidFill>
                  <a:schemeClr val="tx1"/>
                </a:solidFill>
                <a:ea typeface="SimSun" panose="02010600030101010101" pitchFamily="2" charset="-122"/>
              </a:rPr>
              <a:t>Remove, using foreign enzymes</a:t>
            </a:r>
          </a:p>
        </p:txBody>
      </p:sp>
      <p:sp>
        <p:nvSpPr>
          <p:cNvPr id="27668" name="Text Box 5"/>
          <p:cNvSpPr txBox="1">
            <a:spLocks noChangeArrowheads="1"/>
          </p:cNvSpPr>
          <p:nvPr/>
        </p:nvSpPr>
        <p:spPr bwMode="auto">
          <a:xfrm>
            <a:off x="4691063" y="5403850"/>
            <a:ext cx="4997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 marL="457200" indent="-4524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200">
                <a:solidFill>
                  <a:schemeClr val="tx1"/>
                </a:solidFill>
                <a:ea typeface="SimSun" panose="02010600030101010101" pitchFamily="2" charset="-122"/>
              </a:rPr>
              <a:t>Remove, using immune system</a:t>
            </a:r>
          </a:p>
        </p:txBody>
      </p:sp>
      <p:sp>
        <p:nvSpPr>
          <p:cNvPr id="27669" name="Text Box 5"/>
          <p:cNvSpPr txBox="1">
            <a:spLocks noChangeArrowheads="1"/>
          </p:cNvSpPr>
          <p:nvPr/>
        </p:nvSpPr>
        <p:spPr bwMode="auto">
          <a:xfrm>
            <a:off x="4665663" y="6013450"/>
            <a:ext cx="457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5" tIns="46762" rIns="89925" bIns="46762">
            <a:spAutoFit/>
          </a:bodyPr>
          <a:lstStyle>
            <a:lvl1pPr marL="457200" indent="-4524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200">
                <a:solidFill>
                  <a:schemeClr val="tx1"/>
                </a:solidFill>
                <a:ea typeface="SimSun" panose="02010600030101010101" pitchFamily="2" charset="-122"/>
              </a:rPr>
              <a:t>Repair, using crosslink-breakers</a:t>
            </a:r>
          </a:p>
        </p:txBody>
      </p:sp>
      <p:sp>
        <p:nvSpPr>
          <p:cNvPr id="27670" name="TextBox 19"/>
          <p:cNvSpPr txBox="1">
            <a:spLocks noChangeArrowheads="1"/>
          </p:cNvSpPr>
          <p:nvPr/>
        </p:nvSpPr>
        <p:spPr bwMode="auto">
          <a:xfrm>
            <a:off x="558800" y="1417638"/>
            <a:ext cx="26527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Damage type</a:t>
            </a:r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4691063" y="1417638"/>
            <a:ext cx="4921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The maintenance approach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" y="-106363"/>
            <a:ext cx="10080624" cy="13809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The “seven deadly things” &amp; their </a:t>
            </a:r>
            <a:r>
              <a:rPr lang="en-US" dirty="0">
                <a:solidFill>
                  <a:srgbClr val="FFC000"/>
                </a:solidFill>
                <a:ea typeface="+mj-ea"/>
                <a:cs typeface="+mj-cs"/>
              </a:rPr>
              <a:t>f</a:t>
            </a: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ixes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7673" name="Rectangle 3"/>
          <p:cNvSpPr>
            <a:spLocks noChangeArrowheads="1"/>
          </p:cNvSpPr>
          <p:nvPr/>
        </p:nvSpPr>
        <p:spPr bwMode="auto">
          <a:xfrm>
            <a:off x="1077913" y="652303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D0D0D"/>
                </a:solidFill>
              </a:rPr>
              <a:t>Existence of any 8</a:t>
            </a:r>
            <a:r>
              <a:rPr lang="en-US" altLang="en-US" sz="2400" b="1" baseline="30000">
                <a:solidFill>
                  <a:srgbClr val="0D0D0D"/>
                </a:solidFill>
              </a:rPr>
              <a:t>th</a:t>
            </a:r>
            <a:r>
              <a:rPr lang="en-US" altLang="en-US" sz="2400" b="1">
                <a:solidFill>
                  <a:srgbClr val="0D0D0D"/>
                </a:solidFill>
              </a:rPr>
              <a:t> is looking increasingly unlikely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144000" cy="12599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Things you may be thinking right now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3513" y="1401763"/>
            <a:ext cx="9753600" cy="5121275"/>
          </a:xfrm>
        </p:spPr>
        <p:txBody>
          <a:bodyPr/>
          <a:lstStyle/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This guy looks crazy; what do “credentialed” people think about these ideas?</a:t>
            </a: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Even if he’s right, are the consequences for longevity big/near enough to affect my work?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Even if they are, will society let it happen?</a:t>
            </a:r>
          </a:p>
          <a:p>
            <a:pPr marL="503238" lvl="1" indent="0"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6037"/>
            <a:ext cx="9144000" cy="12599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  <a:cs typeface="+mj-cs"/>
              </a:rPr>
              <a:t>Things you may be thinking right now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3513" y="1401763"/>
            <a:ext cx="9753600" cy="5121275"/>
          </a:xfrm>
        </p:spPr>
        <p:txBody>
          <a:bodyPr/>
          <a:lstStyle/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This guy looks crazy; what do “credentialed” people think about these ideas?</a:t>
            </a:r>
          </a:p>
          <a:p>
            <a:pPr marL="130175" indent="0" eaLnBrk="1" hangingPunct="1">
              <a:buFont typeface="Wingdings 2" panose="05020102010507070707" pitchFamily="18" charset="2"/>
              <a:buNone/>
            </a:pPr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Even if he’s right, are the consequences for longevity big/near enough to affect my work?</a:t>
            </a:r>
          </a:p>
          <a:p>
            <a:pPr marL="130175" indent="0" eaLnBrk="1" hangingPunct="1"/>
            <a:endParaRPr lang="en-US" altLang="en-US" sz="3600" smtClean="0">
              <a:ea typeface="ＭＳ Ｐゴシック" panose="020B0600070205080204" pitchFamily="34" charset="-128"/>
            </a:endParaRPr>
          </a:p>
          <a:p>
            <a:pPr marL="130175" indent="0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Even if they are, will society let it happen?</a:t>
            </a:r>
          </a:p>
          <a:p>
            <a:pPr marL="503238" lvl="1" indent="0"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540</TotalTime>
  <Words>823</Words>
  <Application>Microsoft Office PowerPoint</Application>
  <PresentationFormat>Custom</PresentationFormat>
  <Paragraphs>152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ＭＳ Ｐゴシック</vt:lpstr>
      <vt:lpstr>ＭＳ Ｐゴシック</vt:lpstr>
      <vt:lpstr>Wingdings 2</vt:lpstr>
      <vt:lpstr>Wingdings</vt:lpstr>
      <vt:lpstr>Wingdings 3</vt:lpstr>
      <vt:lpstr>Times New Roman</vt:lpstr>
      <vt:lpstr>SimSun</vt:lpstr>
      <vt:lpstr>Arial Unicode MS</vt:lpstr>
      <vt:lpstr>Module</vt:lpstr>
      <vt:lpstr>Rejuvenation biotechnology:  why the longevity “problem” is going to get worse – well, different </vt:lpstr>
      <vt:lpstr>Everything you need to know about future mortality</vt:lpstr>
      <vt:lpstr>Everything you need to un-learn about future mortality</vt:lpstr>
      <vt:lpstr>Aging in three words</vt:lpstr>
      <vt:lpstr>Three candidate approaches</vt:lpstr>
      <vt:lpstr>Comparison: car maintenance</vt:lpstr>
      <vt:lpstr>The “seven deadly things” &amp; their fixes</vt:lpstr>
      <vt:lpstr>Things you may be thinking right now</vt:lpstr>
      <vt:lpstr>Things you may be thinking right now</vt:lpstr>
      <vt:lpstr>What do other experts think?</vt:lpstr>
      <vt:lpstr>Cell 153:1194 (2013)</vt:lpstr>
      <vt:lpstr>Cell 153:1194 (2013)</vt:lpstr>
      <vt:lpstr>Our implementation progress</vt:lpstr>
      <vt:lpstr>Things you may be thinking right now</vt:lpstr>
      <vt:lpstr>So… longevity?</vt:lpstr>
      <vt:lpstr>How BIG is the longevity side-benefit?</vt:lpstr>
      <vt:lpstr>How BIG is the longevity side-benefit?</vt:lpstr>
      <vt:lpstr>How NEAR is the longevity side-benefit?</vt:lpstr>
      <vt:lpstr>Things you may be thinking right now</vt:lpstr>
      <vt:lpstr>Sociological considerations</vt:lpstr>
      <vt:lpstr>Sociological considerations</vt:lpstr>
      <vt:lpstr>Sociological considerations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Rejuvenation biotechnology:  why the longevity “problem” is going to get worse – well, different</dc:title>
  <dc:creator>Microsoft Office User</dc:creator>
  <cp:lastModifiedBy>Marilyn Parris-Bell</cp:lastModifiedBy>
  <cp:revision>6</cp:revision>
  <cp:lastPrinted>1601-01-01T00:00:00Z</cp:lastPrinted>
  <dcterms:created xsi:type="dcterms:W3CDTF">2016-09-29T03:38:49Z</dcterms:created>
  <dcterms:modified xsi:type="dcterms:W3CDTF">2016-10-04T10:05:27Z</dcterms:modified>
</cp:coreProperties>
</file>